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654314f7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654314f7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654314f7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654314f7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654314f7e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654314f7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654314f7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654314f7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654314f7e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4654314f7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654314f7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654314f7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654314f7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654314f7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654314f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654314f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654314f7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654314f7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Bitcoin Tech:</a:t>
            </a:r>
            <a:br>
              <a:rPr lang="en"/>
            </a:br>
            <a:r>
              <a:rPr lang="en"/>
              <a:t>Securing your Bitcoin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- SimplestBitcoinBook w/ PortlandHODL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" y="630225"/>
            <a:ext cx="2085466" cy="2085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1712900" y="575950"/>
            <a:ext cx="70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vs Cold Storage (Signing Device)</a:t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25" y="2136500"/>
            <a:ext cx="3466550" cy="19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296225" y="1265350"/>
            <a:ext cx="388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HOT WALLET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- Device is connected to the internet and/or is not air-gapped.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400" y="1984922"/>
            <a:ext cx="3659649" cy="22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4840400" y="1211350"/>
            <a:ext cx="388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COLD STORAGE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uses an air-gapped method to store and secure your seed phrase and sign transactions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These apps are available on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smartphones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or desktop computers.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They are best used as ‘spending’ wallets for smaller amounts of bitcoin.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990" y="1602675"/>
            <a:ext cx="6882260" cy="30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2400250" y="575950"/>
            <a:ext cx="63216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.</a:t>
            </a:r>
            <a:r>
              <a:rPr lang="en" sz="1500">
                <a:solidFill>
                  <a:srgbClr val="FF0000"/>
                </a:solidFill>
              </a:rPr>
              <a:t>*</a:t>
            </a:r>
            <a:r>
              <a:rPr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ALWAYS</a:t>
            </a:r>
            <a:r>
              <a:rPr b="0"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purchase your cold storage signing device new and direct from the manufacturer, to be certain it has not been tampered with.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975" y="1284850"/>
            <a:ext cx="4501725" cy="33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Security - It’s all about the backup!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100" y="2651825"/>
            <a:ext cx="28194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400" y="2689450"/>
            <a:ext cx="2261868" cy="16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175" y="2682625"/>
            <a:ext cx="2565051" cy="1710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6" y="322709"/>
            <a:ext cx="2261875" cy="15226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450725" y="322700"/>
            <a:ext cx="1410600" cy="1410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321975" y="2163650"/>
            <a:ext cx="24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Paper Works - Sub Optimal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3079400" y="2055950"/>
            <a:ext cx="24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Washers are good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- Must keep the order intact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5952725" y="2087450"/>
            <a:ext cx="24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Plates are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excellent - Must be perfectly legible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- DONT TALK ABOUT THE SIZE OF YOUR BITCOIN STACK!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250" y="1595550"/>
            <a:ext cx="4870376" cy="3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Let us know what we can do better.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Anything incorrect? Leave a comment.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"/>
              <a:t>Overview - 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What Bitcoins Are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Private Key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Custody (Ownership Types)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Custodial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Self-Custodial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Types of security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Physical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Software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Social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Hardware (Cold)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Software (Hot)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Bitcoins?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193028" y="140762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b="1" lang="en" sz="2100">
                <a:solidFill>
                  <a:schemeClr val="dk1"/>
                </a:solidFill>
              </a:rPr>
              <a:t>bitcoins are Data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bitcoins are the unit of account on the timechain.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bitcoins are represented as the number of ‘satoshis’ in a UTXO (sent but not spent)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1200"/>
              </a:spcAft>
              <a:buSzPts val="1500"/>
              <a:buChar char="●"/>
            </a:pPr>
            <a:r>
              <a:rPr lang="en" sz="1500"/>
              <a:t>UTXOs can be combined or split up.</a:t>
            </a:r>
            <a:endParaRPr sz="1500"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3336275" y="1407625"/>
            <a:ext cx="30714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2.    Data storage</a:t>
            </a:r>
            <a:endParaRPr b="1" sz="21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bitcoins are stored across the Bitcoin network of nodes.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1200"/>
              </a:spcAft>
              <a:buSzPts val="1500"/>
              <a:buChar char="●"/>
            </a:pPr>
            <a:r>
              <a:rPr lang="en" sz="1500"/>
              <a:t>This is not a problem </a:t>
            </a:r>
            <a:r>
              <a:rPr lang="en" sz="1500"/>
              <a:t>because</a:t>
            </a:r>
            <a:r>
              <a:rPr lang="en" sz="1500"/>
              <a:t> even though the bitcoins are stored across thousands of computers, those bitcoins all have a lock on them that is impossible to crack without the key.</a:t>
            </a:r>
            <a:endParaRPr sz="1700"/>
          </a:p>
        </p:txBody>
      </p:sp>
      <p:cxnSp>
        <p:nvCxnSpPr>
          <p:cNvPr id="88" name="Google Shape;88;p15"/>
          <p:cNvCxnSpPr/>
          <p:nvPr/>
        </p:nvCxnSpPr>
        <p:spPr>
          <a:xfrm>
            <a:off x="3264425" y="1425325"/>
            <a:ext cx="0" cy="29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>
            <p:ph idx="2" type="body"/>
          </p:nvPr>
        </p:nvSpPr>
        <p:spPr>
          <a:xfrm>
            <a:off x="6479525" y="1425325"/>
            <a:ext cx="2565300" cy="32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3</a:t>
            </a:r>
            <a:r>
              <a:rPr b="1" lang="en" sz="2100">
                <a:solidFill>
                  <a:schemeClr val="dk1"/>
                </a:solidFill>
              </a:rPr>
              <a:t>.    Spending</a:t>
            </a:r>
            <a:endParaRPr b="1" sz="21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bitcoins have a lock on them.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lock in most cases needs the private key.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Without the key the bitcoins don’t move and can’t be spent, so be sure to secure the private key!</a:t>
            </a:r>
            <a:endParaRPr sz="1700"/>
          </a:p>
        </p:txBody>
      </p:sp>
      <p:cxnSp>
        <p:nvCxnSpPr>
          <p:cNvPr id="90" name="Google Shape;90;p15"/>
          <p:cNvCxnSpPr/>
          <p:nvPr/>
        </p:nvCxnSpPr>
        <p:spPr>
          <a:xfrm>
            <a:off x="6407675" y="1425325"/>
            <a:ext cx="0" cy="29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741400" y="502500"/>
            <a:ext cx="8311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timechain </a:t>
            </a:r>
            <a:r>
              <a:rPr lang="en"/>
              <a:t>visualized - An analogy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00" y="1207025"/>
            <a:ext cx="2486101" cy="31064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285275" y="1242250"/>
            <a:ext cx="507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One can imagine an address as a safe deposit box on a wall of 2^256 safe deposit boxes.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Each safe deposit box has a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keyhole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and a slit to deposit into (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if bitcoins were physical)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.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285275" y="2094500"/>
            <a:ext cx="507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Anyone can put bitcoins into an address (box) by passing them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through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the slit on the box, but the slit is so small it’s impossible for anyone to take anything out of the box unless they have the key.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This is where privacy is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involved.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285275" y="3162150"/>
            <a:ext cx="507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only way for someone to get into that box and spend the bitcoins (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transfer them to another box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 is to have the key to the safe deposit box.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This is where security is involved.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400400" y="575950"/>
            <a:ext cx="8321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PRIVATE KEY - DO NOT SHARE!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400400" y="1143950"/>
            <a:ext cx="81675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The private key is the code/password/key needed to spend bitcoins from a specific address.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This password is 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up to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 and should be 2^256 bits long.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It is often translated to a set of 12 or 24 words, known as a s</a:t>
            </a:r>
            <a:r>
              <a:rPr b="1" lang="en" sz="2100">
                <a:latin typeface="Lato"/>
                <a:ea typeface="Lato"/>
                <a:cs typeface="Lato"/>
                <a:sym typeface="Lato"/>
              </a:rPr>
              <a:t>eed phrase.</a:t>
            </a:r>
            <a:endParaRPr b="1"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ALWAYS SECURE THIS KEY AND NEVER SHARE IT WITH ANYONE EVER! WHOEVER HAS IT CAN SPEND YOUR BITCOIN </a:t>
            </a:r>
            <a:endParaRPr b="1" sz="2100">
              <a:solidFill>
                <a:srgbClr val="FFFFFF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25" y="4129500"/>
            <a:ext cx="8435651" cy="6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515150" y="3859375"/>
            <a:ext cx="733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Visualized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- If a bitcoin private key was a real key it would be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roughly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this long: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keys are there? </a:t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498600" y="1355100"/>
            <a:ext cx="814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115,792,089,237,316,195,423,570,985,008,687,907,853,269,984,665,640,564,039,457,584,007,913,129,639,936 - So there are surely enough digital locks and keys for everyone for a very long time!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00" y="2114450"/>
            <a:ext cx="3543525" cy="23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4373525" y="2268900"/>
            <a:ext cx="4272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There are more possible bitcoin keys than atoms in the known universe. </a:t>
            </a:r>
            <a:r>
              <a:rPr lang="en" sz="2700">
                <a:latin typeface="Lato"/>
                <a:ea typeface="Lato"/>
                <a:cs typeface="Lato"/>
                <a:sym typeface="Lato"/>
              </a:rPr>
              <a:t>(</a:t>
            </a:r>
            <a:r>
              <a:rPr i="1" lang="en" sz="2700">
                <a:latin typeface="Lato"/>
                <a:ea typeface="Lato"/>
                <a:cs typeface="Lato"/>
                <a:sym typeface="Lato"/>
              </a:rPr>
              <a:t>6×10^79 atoms)</a:t>
            </a:r>
            <a:endParaRPr i="1" sz="2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43890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and Forms of Private Keys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25" y="2099250"/>
            <a:ext cx="1880325" cy="238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06950" y="1211350"/>
            <a:ext cx="17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More Common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7055525" y="1220350"/>
            <a:ext cx="17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Less Common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 rot="10800000">
            <a:off x="1700125" y="1411450"/>
            <a:ext cx="20604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9"/>
          <p:cNvCxnSpPr/>
          <p:nvPr/>
        </p:nvCxnSpPr>
        <p:spPr>
          <a:xfrm>
            <a:off x="4868225" y="1410250"/>
            <a:ext cx="2187300" cy="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9"/>
          <p:cNvSpPr txBox="1"/>
          <p:nvPr/>
        </p:nvSpPr>
        <p:spPr>
          <a:xfrm>
            <a:off x="264925" y="1699050"/>
            <a:ext cx="21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12/24 Word Seed Phrase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0" l="54470" r="0" t="-5296"/>
          <a:stretch/>
        </p:blipFill>
        <p:spPr>
          <a:xfrm>
            <a:off x="5602300" y="2150337"/>
            <a:ext cx="2977801" cy="20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5773025" y="1699038"/>
            <a:ext cx="34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WIF - Paper Wallet Private Key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2694" y="2349138"/>
            <a:ext cx="2909600" cy="16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3147625" y="1750125"/>
            <a:ext cx="21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Wallet File (xpriv/HD)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5456" y="3854676"/>
            <a:ext cx="1324099" cy="7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40875" y="575950"/>
            <a:ext cx="838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Custody - Who owns the keys owns the coins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224900" y="1081825"/>
            <a:ext cx="71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 Bitcoin possession is ten tenths of the law. You either have your keys or you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don't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638" y="2225163"/>
            <a:ext cx="3577375" cy="23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50" y="2154425"/>
            <a:ext cx="2545661" cy="25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4662175" y="1541925"/>
            <a:ext cx="43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CUSTODIAL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- The ‘bank’ or the exchange has the keys, and the bitcoin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77300" y="1510425"/>
            <a:ext cx="43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SELF-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CUSTODY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- You have your keys, and thus you own your own bitcoin.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288299" y="1058950"/>
            <a:ext cx="4283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Self-Custody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Pros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Ultimate control of your money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 counterparty risk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You lose the key you lose the bitcoins</a:t>
            </a:r>
            <a:endParaRPr sz="1600"/>
          </a:p>
        </p:txBody>
      </p:sp>
      <p:sp>
        <p:nvSpPr>
          <p:cNvPr id="148" name="Google Shape;148;p21"/>
          <p:cNvSpPr txBox="1"/>
          <p:nvPr>
            <p:ph idx="2" type="body"/>
          </p:nvPr>
        </p:nvSpPr>
        <p:spPr>
          <a:xfrm>
            <a:off x="4427075" y="1058950"/>
            <a:ext cx="4575300" cy="3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Custodial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Pros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You won’t lose access because of a lost ‘password’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Complete loss of funds if insolvent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Custodian is hacked or or loses keys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Potential to be locked out of your funds due to regulatory capture</a:t>
            </a:r>
            <a:endParaRPr sz="1600"/>
          </a:p>
        </p:txBody>
      </p:sp>
      <p:cxnSp>
        <p:nvCxnSpPr>
          <p:cNvPr id="149" name="Google Shape;149;p21"/>
          <p:cNvCxnSpPr/>
          <p:nvPr/>
        </p:nvCxnSpPr>
        <p:spPr>
          <a:xfrm>
            <a:off x="4250025" y="1532575"/>
            <a:ext cx="0" cy="29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